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p:regular r:id="rId13"/>
      <p:bold r:id="rId14"/>
      <p:italic r:id="rId15"/>
      <p:boldItalic r:id="rId16"/>
    </p:embeddedFont>
    <p:embeddedFont>
      <p:font typeface="PT Sans Narrow"/>
      <p:regular r:id="rId17"/>
      <p:bold r:id="rId18"/>
    </p:embeddedFont>
    <p:embeddedFont>
      <p:font typeface="Open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bold.fntdata"/><Relationship Id="rId11" Type="http://schemas.openxmlformats.org/officeDocument/2006/relationships/slide" Target="slides/slide6.xml"/><Relationship Id="rId22" Type="http://schemas.openxmlformats.org/officeDocument/2006/relationships/font" Target="fonts/OpenSans-boldItalic.fntdata"/><Relationship Id="rId10" Type="http://schemas.openxmlformats.org/officeDocument/2006/relationships/slide" Target="slides/slide5.xml"/><Relationship Id="rId21" Type="http://schemas.openxmlformats.org/officeDocument/2006/relationships/font" Target="fonts/OpenSans-italic.fntdata"/><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PTSansNarrow-regular.fntdata"/><Relationship Id="rId16" Type="http://schemas.openxmlformats.org/officeDocument/2006/relationships/font" Target="fonts/Roboto-boldItalic.fntdata"/><Relationship Id="rId5" Type="http://schemas.openxmlformats.org/officeDocument/2006/relationships/notesMaster" Target="notesMasters/notesMaster1.xml"/><Relationship Id="rId19" Type="http://schemas.openxmlformats.org/officeDocument/2006/relationships/font" Target="fonts/OpenSans-regular.fntdata"/><Relationship Id="rId6" Type="http://schemas.openxmlformats.org/officeDocument/2006/relationships/slide" Target="slides/slide1.xml"/><Relationship Id="rId18" Type="http://schemas.openxmlformats.org/officeDocument/2006/relationships/font" Target="fonts/PTSansNarrow-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media/image4.png>
</file>

<file path=ppt/media/image5.jp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Good morinig everyone, today’s tech talk is about Automated Warehouses. Warehouse is an important part of supply chain management system.</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sz="1200"/>
              <a:t>A warehouse is similar to any abstract datatype, it inlcude storing an element, sort the array, deleting an element.</a:t>
            </a:r>
            <a:endParaRPr sz="1200"/>
          </a:p>
          <a:p>
            <a:pPr indent="0" lvl="0" marL="0">
              <a:spcBef>
                <a:spcPts val="0"/>
              </a:spcBef>
              <a:spcAft>
                <a:spcPts val="0"/>
              </a:spcAft>
              <a:buNone/>
            </a:pPr>
            <a:r>
              <a:t/>
            </a:r>
            <a:endParaRPr sz="1200"/>
          </a:p>
          <a:p>
            <a:pPr indent="0" lvl="0" marL="0">
              <a:spcBef>
                <a:spcPts val="0"/>
              </a:spcBef>
              <a:spcAft>
                <a:spcPts val="0"/>
              </a:spcAft>
              <a:buNone/>
            </a:pPr>
            <a:r>
              <a:rPr lang="zh-CN" sz="1200"/>
              <a:t>Traditionally how it works is, there is a warehouse management system to </a:t>
            </a:r>
            <a:r>
              <a:rPr lang="zh-CN" sz="1200">
                <a:solidFill>
                  <a:srgbClr val="6C6C6C"/>
                </a:solidFill>
                <a:highlight>
                  <a:srgbClr val="FFFFFF"/>
                </a:highlight>
              </a:rPr>
              <a:t>control and administer warehouse operations from the time goods or materials enter a warehouse until they move out. </a:t>
            </a:r>
            <a:endParaRPr sz="1200">
              <a:solidFill>
                <a:srgbClr val="6C6C6C"/>
              </a:solidFill>
              <a:highlight>
                <a:srgbClr val="FFFFFF"/>
              </a:highlight>
            </a:endParaRPr>
          </a:p>
          <a:p>
            <a:pPr indent="0" lvl="0" marL="0">
              <a:spcBef>
                <a:spcPts val="0"/>
              </a:spcBef>
              <a:spcAft>
                <a:spcPts val="0"/>
              </a:spcAft>
              <a:buNone/>
            </a:pPr>
            <a:r>
              <a:t/>
            </a:r>
            <a:endParaRPr sz="1200">
              <a:solidFill>
                <a:srgbClr val="6C6C6C"/>
              </a:solidFill>
              <a:highlight>
                <a:srgbClr val="FFFFFF"/>
              </a:highlight>
            </a:endParaRPr>
          </a:p>
          <a:p>
            <a:pPr indent="0" lvl="0" marL="0">
              <a:spcBef>
                <a:spcPts val="0"/>
              </a:spcBef>
              <a:spcAft>
                <a:spcPts val="0"/>
              </a:spcAft>
              <a:buNone/>
            </a:pPr>
            <a:r>
              <a:rPr lang="zh-CN" sz="1200">
                <a:solidFill>
                  <a:srgbClr val="6C6C6C"/>
                </a:solidFill>
                <a:highlight>
                  <a:srgbClr val="FFFFFF"/>
                </a:highlight>
              </a:rPr>
              <a:t>There are some problems with the traditional wms, since the labour jobs are handled by human, labor cost takes 50-70 percent of the budget of the warehousing budget and their work are mostly </a:t>
            </a:r>
            <a:r>
              <a:rPr lang="zh-CN" sz="1200">
                <a:solidFill>
                  <a:srgbClr val="6C6C6C"/>
                </a:solidFill>
                <a:highlight>
                  <a:srgbClr val="FFFFFF"/>
                </a:highlight>
              </a:rPr>
              <a:t>repetitive</a:t>
            </a:r>
            <a:r>
              <a:rPr lang="zh-CN" sz="1200">
                <a:solidFill>
                  <a:srgbClr val="6C6C6C"/>
                </a:solidFill>
                <a:highlight>
                  <a:srgbClr val="FFFFFF"/>
                </a:highlight>
              </a:rPr>
              <a:t>. </a:t>
            </a:r>
            <a:endParaRPr sz="1200">
              <a:solidFill>
                <a:srgbClr val="6C6C6C"/>
              </a:solidFill>
              <a:highlight>
                <a:srgbClr val="FFFFFF"/>
              </a:highlight>
            </a:endParaRPr>
          </a:p>
          <a:p>
            <a:pPr indent="0" lvl="0" marL="0">
              <a:spcBef>
                <a:spcPts val="0"/>
              </a:spcBef>
              <a:spcAft>
                <a:spcPts val="0"/>
              </a:spcAft>
              <a:buNone/>
            </a:pPr>
            <a:r>
              <a:t/>
            </a:r>
            <a:endParaRPr sz="1200">
              <a:solidFill>
                <a:srgbClr val="6C6C6C"/>
              </a:solidFill>
              <a:highlight>
                <a:srgbClr val="FFFFFF"/>
              </a:highlight>
            </a:endParaRPr>
          </a:p>
          <a:p>
            <a:pPr indent="0" lvl="0" marL="0">
              <a:spcBef>
                <a:spcPts val="0"/>
              </a:spcBef>
              <a:spcAft>
                <a:spcPts val="0"/>
              </a:spcAft>
              <a:buNone/>
            </a:pPr>
            <a:r>
              <a:rPr lang="zh-CN" sz="1200">
                <a:solidFill>
                  <a:srgbClr val="6C6C6C"/>
                </a:solidFill>
                <a:highlight>
                  <a:srgbClr val="FFFFFF"/>
                </a:highlight>
              </a:rPr>
              <a:t>it also involves some danger, since the content may vary, it may have flameble ingredients.</a:t>
            </a:r>
            <a:endParaRPr sz="1200">
              <a:solidFill>
                <a:srgbClr val="6C6C6C"/>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Shape 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7" name="Shape 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Because of the work in warehouse are mostly repitive, it is intuitive to connect warehouse with AI. So AW become early adopter to the AI </a:t>
            </a:r>
            <a:endParaRPr/>
          </a:p>
          <a:p>
            <a:pPr indent="0" lvl="0" marL="0">
              <a:spcBef>
                <a:spcPts val="0"/>
              </a:spcBef>
              <a:spcAft>
                <a:spcPts val="0"/>
              </a:spcAft>
              <a:buNone/>
            </a:pPr>
            <a:r>
              <a:rPr lang="zh-CN"/>
              <a:t>It can make almost every step automated, except handling specific objects. </a:t>
            </a:r>
            <a:endParaRPr/>
          </a:p>
          <a:p>
            <a:pPr indent="0" lvl="0" marL="0">
              <a:spcBef>
                <a:spcPts val="0"/>
              </a:spcBef>
              <a:spcAft>
                <a:spcPts val="0"/>
              </a:spcAft>
              <a:buNone/>
            </a:pPr>
            <a:r>
              <a:rPr lang="zh-CN"/>
              <a:t>using automated warehouse, items are stored into crates then in huge stacks. </a:t>
            </a:r>
            <a:endParaRPr/>
          </a:p>
          <a:p>
            <a:pPr indent="0" lvl="0" marL="0">
              <a:spcBef>
                <a:spcPts val="0"/>
              </a:spcBef>
              <a:spcAft>
                <a:spcPts val="0"/>
              </a:spcAft>
              <a:buNone/>
            </a:pPr>
            <a:r>
              <a:rPr lang="zh-CN"/>
              <a:t>The order of items be stored can be more dynamic since algorithm decide where the box should be placed. For example a box of shaving razors can be place near a box of books. Algorithm will calculate the access rate and shortest path. So that more frequently accessed items are placed near to the exit and more likely on top part of the stacks.</a:t>
            </a:r>
            <a:endParaRPr/>
          </a:p>
          <a:p>
            <a:pPr indent="0" lvl="0" marL="0">
              <a:spcBef>
                <a:spcPts val="0"/>
              </a:spcBef>
              <a:spcAft>
                <a:spcPts val="0"/>
              </a:spcAft>
              <a:buNone/>
            </a:pPr>
            <a:r>
              <a:rPr lang="zh-CN" sz="1350">
                <a:solidFill>
                  <a:srgbClr val="424242"/>
                </a:solidFill>
                <a:highlight>
                  <a:srgbClr val="FFFFFF"/>
                </a:highlight>
              </a:rPr>
              <a:t>Individually, the bots aren’t intelligent; they don’t make decisions for themselves. But their actions are all coordinated by a central computer. Clarke explains that this system means the robots can be used as efficiently as possible. For example, by teaming up to quickly dig down through the stack and retrieve uncommon items. “If you want to pick a typical, 50-item order, they will help each other,” he says. A group of robots can come together in a huddle, split up, “and pick that order in a matter of minutes.” In a traditional warehouse where items are scattered around on distant shelves, this process can take hours.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using robots and smart algorithms it is </a:t>
            </a:r>
            <a:r>
              <a:rPr lang="zh-CN"/>
              <a:t>much</a:t>
            </a:r>
            <a:r>
              <a:rPr lang="zh-CN"/>
              <a:t> more faster to find certain product .</a:t>
            </a:r>
            <a:endParaRPr/>
          </a:p>
          <a:p>
            <a:pPr indent="0" lvl="0" marL="0">
              <a:spcBef>
                <a:spcPts val="0"/>
              </a:spcBef>
              <a:spcAft>
                <a:spcPts val="0"/>
              </a:spcAft>
              <a:buNone/>
            </a:pPr>
            <a:r>
              <a:t/>
            </a:r>
            <a:endParaRPr/>
          </a:p>
          <a:p>
            <a:pPr indent="0" lvl="0" marL="0">
              <a:spcBef>
                <a:spcPts val="0"/>
              </a:spcBef>
              <a:spcAft>
                <a:spcPts val="0"/>
              </a:spcAft>
              <a:buNone/>
            </a:pPr>
            <a:r>
              <a:rPr lang="zh-CN"/>
              <a:t>Using robots , this solves a lot workforce management problems since each warehouse doesnt need a lot of labours. </a:t>
            </a:r>
            <a:endParaRPr/>
          </a:p>
          <a:p>
            <a:pPr indent="0" lvl="0" marL="0">
              <a:spcBef>
                <a:spcPts val="0"/>
              </a:spcBef>
              <a:spcAft>
                <a:spcPts val="0"/>
              </a:spcAft>
              <a:buNone/>
            </a:pPr>
            <a:r>
              <a:t/>
            </a:r>
            <a:endParaRPr/>
          </a:p>
          <a:p>
            <a:pPr indent="0" lvl="0" marL="0">
              <a:spcBef>
                <a:spcPts val="0"/>
              </a:spcBef>
              <a:spcAft>
                <a:spcPts val="0"/>
              </a:spcAft>
              <a:buNone/>
            </a:pPr>
            <a:r>
              <a:rPr lang="zh-CN"/>
              <a:t>Robot </a:t>
            </a:r>
            <a:endParaRPr/>
          </a:p>
          <a:p>
            <a:pPr indent="0" lvl="0" marL="0">
              <a:spcBef>
                <a:spcPts val="0"/>
              </a:spcBef>
              <a:spcAft>
                <a:spcPts val="0"/>
              </a:spcAft>
              <a:buNone/>
            </a:pPr>
            <a:r>
              <a:t/>
            </a:r>
            <a:endParaRPr/>
          </a:p>
          <a:p>
            <a:pPr indent="0" lvl="0" marL="0">
              <a:spcBef>
                <a:spcPts val="0"/>
              </a:spcBef>
              <a:spcAft>
                <a:spcPts val="0"/>
              </a:spcAft>
              <a:buNone/>
            </a:pPr>
            <a:r>
              <a:rPr lang="zh-CN" sz="1350">
                <a:solidFill>
                  <a:srgbClr val="424242"/>
                </a:solidFill>
                <a:highlight>
                  <a:srgbClr val="FFFFFF"/>
                </a:highlight>
              </a:rPr>
              <a:t>If customers want to increase the size of their operation they just add more crates and robots. And if any individual robot breaks down, it doesn’t matter, because any of the other bots can do its job; they’re all interchangeable. This means Ocado has just one robot to “design, evolve, manufacture, and support,” adds Clarke. “And that leads to economies of scale, because we’ve reduced all that mechanistic diversity down to one common component.”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Shape 10"/>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Shape 11"/>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Shape 12"/>
          <p:cNvGrpSpPr/>
          <p:nvPr/>
        </p:nvGrpSpPr>
        <p:grpSpPr>
          <a:xfrm>
            <a:off x="1004144" y="1022025"/>
            <a:ext cx="7136668" cy="152400"/>
            <a:chOff x="1346429" y="1011300"/>
            <a:chExt cx="6452100" cy="152400"/>
          </a:xfrm>
        </p:grpSpPr>
        <p:cxnSp>
          <p:nvCxnSpPr>
            <p:cNvPr id="13" name="Shape 13"/>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Shape 14"/>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Shape 15"/>
          <p:cNvGrpSpPr/>
          <p:nvPr/>
        </p:nvGrpSpPr>
        <p:grpSpPr>
          <a:xfrm>
            <a:off x="1004151" y="3969100"/>
            <a:ext cx="7136668" cy="152400"/>
            <a:chOff x="1346435" y="3969088"/>
            <a:chExt cx="6452100" cy="152400"/>
          </a:xfrm>
        </p:grpSpPr>
        <p:cxnSp>
          <p:nvCxnSpPr>
            <p:cNvPr id="16" name="Shape 16"/>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Shape 17"/>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Shape 18"/>
          <p:cNvSpPr txBox="1"/>
          <p:nvPr>
            <p:ph type="ctrTitle"/>
          </p:nvPr>
        </p:nvSpPr>
        <p:spPr>
          <a:xfrm>
            <a:off x="1004150" y="1751764"/>
            <a:ext cx="7136700" cy="1022400"/>
          </a:xfrm>
          <a:prstGeom prst="rect">
            <a:avLst/>
          </a:prstGeom>
        </p:spPr>
        <p:txBody>
          <a:bodyPr anchorCtr="0" anchor="b" bIns="91425" lIns="91425" spcFirstLastPara="1" rIns="91425" wrap="square" tIns="91425"/>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Shape 19"/>
          <p:cNvSpPr txBox="1"/>
          <p:nvPr>
            <p:ph idx="1" type="subTitle"/>
          </p:nvPr>
        </p:nvSpPr>
        <p:spPr>
          <a:xfrm>
            <a:off x="2137225" y="2850039"/>
            <a:ext cx="4870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Shape 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5" name="Shape 55"/>
        <p:cNvGrpSpPr/>
        <p:nvPr/>
      </p:nvGrpSpPr>
      <p:grpSpPr>
        <a:xfrm>
          <a:off x="0" y="0"/>
          <a:ext cx="0" cy="0"/>
          <a:chOff x="0" y="0"/>
          <a:chExt cx="0" cy="0"/>
        </a:xfrm>
      </p:grpSpPr>
      <p:sp>
        <p:nvSpPr>
          <p:cNvPr id="56" name="Shape 56"/>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Shape 57"/>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Shape 58"/>
          <p:cNvSpPr txBox="1"/>
          <p:nvPr>
            <p:ph idx="1" type="body"/>
          </p:nvPr>
        </p:nvSpPr>
        <p:spPr>
          <a:xfrm>
            <a:off x="311700" y="2995650"/>
            <a:ext cx="85206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9" name="Shape 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Shape 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Shape 22"/>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txBox="1"/>
          <p:nvPr>
            <p:ph type="title"/>
          </p:nvPr>
        </p:nvSpPr>
        <p:spPr>
          <a:xfrm>
            <a:off x="311700" y="814800"/>
            <a:ext cx="8571300" cy="942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Shape 26"/>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txBox="1"/>
          <p:nvPr>
            <p:ph type="title"/>
          </p:nvPr>
        </p:nvSpPr>
        <p:spPr>
          <a:xfrm>
            <a:off x="311700" y="445025"/>
            <a:ext cx="8520600" cy="707400"/>
          </a:xfrm>
          <a:prstGeom prst="rect">
            <a:avLst/>
          </a:prstGeom>
        </p:spPr>
        <p:txBody>
          <a:bodyPr anchorCtr="0" anchor="t"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Shape 28"/>
          <p:cNvSpPr txBox="1"/>
          <p:nvPr>
            <p:ph idx="1" type="body"/>
          </p:nvPr>
        </p:nvSpPr>
        <p:spPr>
          <a:xfrm>
            <a:off x="311700" y="1266325"/>
            <a:ext cx="8520600" cy="33027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 name="Shape 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0" name="Shape 30"/>
        <p:cNvGrpSpPr/>
        <p:nvPr/>
      </p:nvGrpSpPr>
      <p:grpSpPr>
        <a:xfrm>
          <a:off x="0" y="0"/>
          <a:ext cx="0" cy="0"/>
          <a:chOff x="0" y="0"/>
          <a:chExt cx="0" cy="0"/>
        </a:xfrm>
      </p:grpSpPr>
      <p:sp>
        <p:nvSpPr>
          <p:cNvPr id="31" name="Shape 31"/>
          <p:cNvSpPr txBox="1"/>
          <p:nvPr>
            <p:ph type="title"/>
          </p:nvPr>
        </p:nvSpPr>
        <p:spPr>
          <a:xfrm>
            <a:off x="311700" y="445025"/>
            <a:ext cx="8520600" cy="707400"/>
          </a:xfrm>
          <a:prstGeom prst="rect">
            <a:avLst/>
          </a:prstGeom>
        </p:spPr>
        <p:txBody>
          <a:bodyPr anchorCtr="0" anchor="t"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Shape 32"/>
          <p:cNvSpPr txBox="1"/>
          <p:nvPr>
            <p:ph idx="1" type="body"/>
          </p:nvPr>
        </p:nvSpPr>
        <p:spPr>
          <a:xfrm>
            <a:off x="311700" y="1266175"/>
            <a:ext cx="3999900" cy="33027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Shape 33"/>
          <p:cNvSpPr txBox="1"/>
          <p:nvPr>
            <p:ph idx="2" type="body"/>
          </p:nvPr>
        </p:nvSpPr>
        <p:spPr>
          <a:xfrm>
            <a:off x="4832400" y="1266175"/>
            <a:ext cx="3999900" cy="33027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Shape 36"/>
          <p:cNvSpPr txBox="1"/>
          <p:nvPr>
            <p:ph type="title"/>
          </p:nvPr>
        </p:nvSpPr>
        <p:spPr>
          <a:xfrm>
            <a:off x="311700" y="445025"/>
            <a:ext cx="8520600" cy="707400"/>
          </a:xfrm>
          <a:prstGeom prst="rect">
            <a:avLst/>
          </a:prstGeom>
        </p:spPr>
        <p:txBody>
          <a:bodyPr anchorCtr="0" anchor="t"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Shape 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Shape 3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Shape 4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Shape 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Shape 43"/>
          <p:cNvSpPr txBox="1"/>
          <p:nvPr>
            <p:ph type="title"/>
          </p:nvPr>
        </p:nvSpPr>
        <p:spPr>
          <a:xfrm>
            <a:off x="490250" y="526350"/>
            <a:ext cx="5613600" cy="4090800"/>
          </a:xfrm>
          <a:prstGeom prst="rect">
            <a:avLst/>
          </a:prstGeom>
        </p:spPr>
        <p:txBody>
          <a:bodyPr anchorCtr="0" anchor="ctr" bIns="91425" lIns="91425" spcFirstLastPara="1" rIns="91425" wrap="square" tIns="91425"/>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Shape 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Shape 46"/>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7" name="Shape 47"/>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Shape 48"/>
          <p:cNvSpPr txBox="1"/>
          <p:nvPr>
            <p:ph type="title"/>
          </p:nvPr>
        </p:nvSpPr>
        <p:spPr>
          <a:xfrm>
            <a:off x="265500" y="1039675"/>
            <a:ext cx="4045200" cy="16758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Shape 49"/>
          <p:cNvSpPr txBox="1"/>
          <p:nvPr>
            <p:ph idx="1" type="subTitle"/>
          </p:nvPr>
        </p:nvSpPr>
        <p:spPr>
          <a:xfrm>
            <a:off x="265500" y="27268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Shape 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Shape 53"/>
          <p:cNvSpPr txBox="1"/>
          <p:nvPr>
            <p:ph idx="1" type="body"/>
          </p:nvPr>
        </p:nvSpPr>
        <p:spPr>
          <a:xfrm>
            <a:off x="311700" y="42307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Shape 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Shape 7"/>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6.gif"/><Relationship Id="rId5"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7.png"/><Relationship Id="rId5" Type="http://schemas.openxmlformats.org/officeDocument/2006/relationships/image" Target="../media/image2.jpg"/><Relationship Id="rId6"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Shape 66"/>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zh-CN"/>
              <a:t>Automated Warehouses</a:t>
            </a:r>
            <a:endParaRPr/>
          </a:p>
        </p:txBody>
      </p:sp>
      <p:sp>
        <p:nvSpPr>
          <p:cNvPr id="67" name="Shape 67"/>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Qian Wu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Shape 7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Traditional Warehouses</a:t>
            </a:r>
            <a:endParaRPr/>
          </a:p>
        </p:txBody>
      </p:sp>
      <p:sp>
        <p:nvSpPr>
          <p:cNvPr id="73" name="Shape 73"/>
          <p:cNvSpPr txBox="1"/>
          <p:nvPr>
            <p:ph idx="1" type="body"/>
          </p:nvPr>
        </p:nvSpPr>
        <p:spPr>
          <a:xfrm>
            <a:off x="443750" y="2826725"/>
            <a:ext cx="8361000" cy="22758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zh-CN"/>
              <a:t>Similar to sorting array, finding element, deleting element.</a:t>
            </a:r>
            <a:endParaRPr/>
          </a:p>
          <a:p>
            <a:pPr indent="0" lvl="0" marL="0" rtl="0">
              <a:lnSpc>
                <a:spcPct val="100000"/>
              </a:lnSpc>
              <a:spcBef>
                <a:spcPts val="1600"/>
              </a:spcBef>
              <a:spcAft>
                <a:spcPts val="0"/>
              </a:spcAft>
              <a:buNone/>
            </a:pPr>
            <a:r>
              <a:rPr lang="zh-CN"/>
              <a:t>Problems:</a:t>
            </a:r>
            <a:endParaRPr/>
          </a:p>
          <a:p>
            <a:pPr indent="0" lvl="0" marL="0" rtl="0">
              <a:lnSpc>
                <a:spcPct val="100000"/>
              </a:lnSpc>
              <a:spcBef>
                <a:spcPts val="1600"/>
              </a:spcBef>
              <a:spcAft>
                <a:spcPts val="0"/>
              </a:spcAft>
              <a:buNone/>
            </a:pPr>
            <a:r>
              <a:rPr i="1" lang="zh-CN" sz="1650">
                <a:solidFill>
                  <a:srgbClr val="3D474C"/>
                </a:solidFill>
                <a:highlight>
                  <a:srgbClr val="FFFFFF"/>
                </a:highlight>
                <a:latin typeface="Roboto"/>
                <a:ea typeface="Roboto"/>
                <a:cs typeface="Roboto"/>
                <a:sym typeface="Roboto"/>
              </a:rPr>
              <a:t>Labor costs in the warehouse account for 50 to 70 percent of the average company’s warehousing budget.</a:t>
            </a:r>
            <a:endParaRPr i="1" sz="1650">
              <a:solidFill>
                <a:srgbClr val="3D474C"/>
              </a:solidFill>
              <a:highlight>
                <a:srgbClr val="FFFFFF"/>
              </a:highlight>
              <a:latin typeface="Roboto"/>
              <a:ea typeface="Roboto"/>
              <a:cs typeface="Roboto"/>
              <a:sym typeface="Roboto"/>
            </a:endParaRPr>
          </a:p>
          <a:p>
            <a:pPr indent="0" lvl="0" marL="0" rtl="0">
              <a:lnSpc>
                <a:spcPct val="100000"/>
              </a:lnSpc>
              <a:spcBef>
                <a:spcPts val="1600"/>
              </a:spcBef>
              <a:spcAft>
                <a:spcPts val="1600"/>
              </a:spcAft>
              <a:buNone/>
            </a:pPr>
            <a:r>
              <a:rPr i="1" lang="zh-CN" sz="1650">
                <a:solidFill>
                  <a:srgbClr val="3D474C"/>
                </a:solidFill>
                <a:highlight>
                  <a:srgbClr val="FFFFFF"/>
                </a:highlight>
                <a:latin typeface="Roboto"/>
                <a:ea typeface="Roboto"/>
                <a:cs typeface="Roboto"/>
                <a:sym typeface="Roboto"/>
              </a:rPr>
              <a:t>Administrative difficulties.</a:t>
            </a:r>
            <a:endParaRPr i="1" sz="1650">
              <a:solidFill>
                <a:srgbClr val="3D474C"/>
              </a:solidFill>
              <a:highlight>
                <a:srgbClr val="FFFFFF"/>
              </a:highlight>
              <a:latin typeface="Roboto"/>
              <a:ea typeface="Roboto"/>
              <a:cs typeface="Roboto"/>
              <a:sym typeface="Roboto"/>
            </a:endParaRPr>
          </a:p>
        </p:txBody>
      </p:sp>
      <p:pic>
        <p:nvPicPr>
          <p:cNvPr id="74" name="Shape 74"/>
          <p:cNvPicPr preferRelativeResize="0"/>
          <p:nvPr/>
        </p:nvPicPr>
        <p:blipFill>
          <a:blip r:embed="rId3">
            <a:alphaModFix/>
          </a:blip>
          <a:stretch>
            <a:fillRect/>
          </a:stretch>
        </p:blipFill>
        <p:spPr>
          <a:xfrm>
            <a:off x="311700" y="1266329"/>
            <a:ext cx="7964350" cy="1560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Shape 7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Automated Warehouses</a:t>
            </a:r>
            <a:endParaRPr/>
          </a:p>
          <a:p>
            <a:pPr indent="0" lvl="0" marL="0">
              <a:spcBef>
                <a:spcPts val="0"/>
              </a:spcBef>
              <a:spcAft>
                <a:spcPts val="0"/>
              </a:spcAft>
              <a:buNone/>
            </a:pPr>
            <a:r>
              <a:t/>
            </a:r>
            <a:endParaRPr/>
          </a:p>
        </p:txBody>
      </p:sp>
      <p:sp>
        <p:nvSpPr>
          <p:cNvPr id="80" name="Shape 80"/>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zh-CN"/>
              <a:t>Not a recent invention.</a:t>
            </a:r>
            <a:endParaRPr/>
          </a:p>
          <a:p>
            <a:pPr indent="-317500" lvl="1" marL="914400" rtl="0">
              <a:spcBef>
                <a:spcPts val="0"/>
              </a:spcBef>
              <a:spcAft>
                <a:spcPts val="0"/>
              </a:spcAft>
              <a:buSzPts val="1400"/>
              <a:buChar char="○"/>
            </a:pPr>
            <a:r>
              <a:rPr lang="zh-CN"/>
              <a:t>labour cost become more expensive than robots.</a:t>
            </a:r>
            <a:endParaRPr/>
          </a:p>
          <a:p>
            <a:pPr indent="-317500" lvl="1" marL="914400" rtl="0">
              <a:spcBef>
                <a:spcPts val="0"/>
              </a:spcBef>
              <a:spcAft>
                <a:spcPts val="0"/>
              </a:spcAft>
              <a:buSzPts val="1400"/>
              <a:buChar char="○"/>
            </a:pPr>
            <a:r>
              <a:rPr lang="zh-CN"/>
              <a:t>land cost increases.</a:t>
            </a:r>
            <a:endParaRPr/>
          </a:p>
          <a:p>
            <a:pPr indent="-317500" lvl="1" marL="914400" rtl="0">
              <a:spcBef>
                <a:spcPts val="0"/>
              </a:spcBef>
              <a:spcAft>
                <a:spcPts val="0"/>
              </a:spcAft>
              <a:buSzPts val="1400"/>
              <a:buChar char="○"/>
            </a:pPr>
            <a:r>
              <a:rPr lang="zh-CN"/>
              <a:t>recent AI technology boost.</a:t>
            </a:r>
            <a:endParaRPr/>
          </a:p>
        </p:txBody>
      </p:sp>
      <p:pic>
        <p:nvPicPr>
          <p:cNvPr id="81" name="Shape 81"/>
          <p:cNvPicPr preferRelativeResize="0"/>
          <p:nvPr/>
        </p:nvPicPr>
        <p:blipFill>
          <a:blip r:embed="rId3">
            <a:alphaModFix/>
          </a:blip>
          <a:stretch>
            <a:fillRect/>
          </a:stretch>
        </p:blipFill>
        <p:spPr>
          <a:xfrm>
            <a:off x="867600" y="2432338"/>
            <a:ext cx="6591300" cy="2562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Shape 8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Automated Warehouses</a:t>
            </a:r>
            <a:endParaRPr/>
          </a:p>
        </p:txBody>
      </p:sp>
      <p:sp>
        <p:nvSpPr>
          <p:cNvPr id="87" name="Shape 87"/>
          <p:cNvSpPr txBox="1"/>
          <p:nvPr>
            <p:ph idx="1" type="body"/>
          </p:nvPr>
        </p:nvSpPr>
        <p:spPr>
          <a:xfrm>
            <a:off x="311700" y="1261200"/>
            <a:ext cx="4908600" cy="33078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zh-CN"/>
              <a:t>Early adopters to AI and robotics.</a:t>
            </a:r>
            <a:endParaRPr/>
          </a:p>
          <a:p>
            <a:pPr indent="-342900" lvl="0" marL="457200" rtl="0">
              <a:spcBef>
                <a:spcPts val="0"/>
              </a:spcBef>
              <a:spcAft>
                <a:spcPts val="0"/>
              </a:spcAft>
              <a:buSzPts val="1800"/>
              <a:buChar char="●"/>
            </a:pPr>
            <a:r>
              <a:rPr lang="zh-CN"/>
              <a:t>Fully automated except handling objects.</a:t>
            </a:r>
            <a:endParaRPr/>
          </a:p>
          <a:p>
            <a:pPr indent="-342900" lvl="0" marL="457200" rtl="0">
              <a:spcBef>
                <a:spcPts val="0"/>
              </a:spcBef>
              <a:spcAft>
                <a:spcPts val="0"/>
              </a:spcAft>
              <a:buSzPts val="1800"/>
              <a:buChar char="●"/>
            </a:pPr>
            <a:r>
              <a:rPr lang="zh-CN"/>
              <a:t>Each robot is not intelligient, all controlled by a Central Computer.</a:t>
            </a:r>
            <a:endParaRPr/>
          </a:p>
          <a:p>
            <a:pPr indent="-342900" lvl="0" marL="457200" rtl="0">
              <a:spcBef>
                <a:spcPts val="0"/>
              </a:spcBef>
              <a:spcAft>
                <a:spcPts val="0"/>
              </a:spcAft>
              <a:buSzPts val="1800"/>
              <a:buChar char="●"/>
            </a:pPr>
            <a:r>
              <a:rPr lang="zh-CN"/>
              <a:t>Smart at split order into smaller tasks(low efficiency in traditional warehouse).</a:t>
            </a:r>
            <a:endParaRPr/>
          </a:p>
        </p:txBody>
      </p:sp>
      <p:pic>
        <p:nvPicPr>
          <p:cNvPr id="88" name="Shape 88"/>
          <p:cNvPicPr preferRelativeResize="0"/>
          <p:nvPr/>
        </p:nvPicPr>
        <p:blipFill>
          <a:blip r:embed="rId3">
            <a:alphaModFix/>
          </a:blip>
          <a:stretch>
            <a:fillRect/>
          </a:stretch>
        </p:blipFill>
        <p:spPr>
          <a:xfrm>
            <a:off x="5328026" y="2890225"/>
            <a:ext cx="3764549" cy="1918526"/>
          </a:xfrm>
          <a:prstGeom prst="rect">
            <a:avLst/>
          </a:prstGeom>
          <a:noFill/>
          <a:ln>
            <a:noFill/>
          </a:ln>
        </p:spPr>
      </p:pic>
      <p:pic>
        <p:nvPicPr>
          <p:cNvPr id="89" name="Shape 89"/>
          <p:cNvPicPr preferRelativeResize="0"/>
          <p:nvPr/>
        </p:nvPicPr>
        <p:blipFill>
          <a:blip r:embed="rId4">
            <a:alphaModFix/>
          </a:blip>
          <a:stretch>
            <a:fillRect/>
          </a:stretch>
        </p:blipFill>
        <p:spPr>
          <a:xfrm>
            <a:off x="5718050" y="921125"/>
            <a:ext cx="2852174" cy="1604350"/>
          </a:xfrm>
          <a:prstGeom prst="rect">
            <a:avLst/>
          </a:prstGeom>
          <a:noFill/>
          <a:ln>
            <a:noFill/>
          </a:ln>
        </p:spPr>
      </p:pic>
      <p:pic>
        <p:nvPicPr>
          <p:cNvPr id="90" name="Shape 90"/>
          <p:cNvPicPr preferRelativeResize="0"/>
          <p:nvPr/>
        </p:nvPicPr>
        <p:blipFill>
          <a:blip r:embed="rId5">
            <a:alphaModFix/>
          </a:blip>
          <a:stretch>
            <a:fillRect/>
          </a:stretch>
        </p:blipFill>
        <p:spPr>
          <a:xfrm>
            <a:off x="5268075" y="642950"/>
            <a:ext cx="3875927" cy="205649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Shape 9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Automated Warehouses</a:t>
            </a:r>
            <a:endParaRPr/>
          </a:p>
          <a:p>
            <a:pPr indent="0" lvl="0" marL="0">
              <a:spcBef>
                <a:spcPts val="0"/>
              </a:spcBef>
              <a:spcAft>
                <a:spcPts val="0"/>
              </a:spcAft>
              <a:buNone/>
            </a:pPr>
            <a:r>
              <a:t/>
            </a:r>
            <a:endParaRPr/>
          </a:p>
        </p:txBody>
      </p:sp>
      <p:sp>
        <p:nvSpPr>
          <p:cNvPr id="96" name="Shape 96"/>
          <p:cNvSpPr txBox="1"/>
          <p:nvPr>
            <p:ph idx="1" type="body"/>
          </p:nvPr>
        </p:nvSpPr>
        <p:spPr>
          <a:xfrm>
            <a:off x="311700" y="1266325"/>
            <a:ext cx="5646300" cy="3302700"/>
          </a:xfrm>
          <a:prstGeom prst="rect">
            <a:avLst/>
          </a:prstGeom>
        </p:spPr>
        <p:txBody>
          <a:bodyPr anchorCtr="0" anchor="t" bIns="91425" lIns="91425" spcFirstLastPara="1" rIns="91425" wrap="square" tIns="91425">
            <a:noAutofit/>
          </a:bodyPr>
          <a:lstStyle/>
          <a:p>
            <a:pPr indent="-342900" lvl="0" marL="457200" rtl="0">
              <a:lnSpc>
                <a:spcPct val="150000"/>
              </a:lnSpc>
              <a:spcBef>
                <a:spcPts val="0"/>
              </a:spcBef>
              <a:spcAft>
                <a:spcPts val="0"/>
              </a:spcAft>
              <a:buClr>
                <a:srgbClr val="333333"/>
              </a:buClr>
              <a:buSzPts val="1800"/>
              <a:buFont typeface="Arial"/>
              <a:buChar char="●"/>
            </a:pPr>
            <a:r>
              <a:rPr lang="zh-CN">
                <a:solidFill>
                  <a:srgbClr val="333333"/>
                </a:solidFill>
                <a:latin typeface="Arial"/>
                <a:ea typeface="Arial"/>
                <a:cs typeface="Arial"/>
                <a:sym typeface="Arial"/>
              </a:rPr>
              <a:t>Improving efficiency and productivity while reducing costs</a:t>
            </a:r>
            <a:endParaRPr>
              <a:solidFill>
                <a:srgbClr val="333333"/>
              </a:solidFill>
              <a:latin typeface="Arial"/>
              <a:ea typeface="Arial"/>
              <a:cs typeface="Arial"/>
              <a:sym typeface="Arial"/>
            </a:endParaRPr>
          </a:p>
          <a:p>
            <a:pPr indent="-342900" lvl="0" marL="457200" rtl="0">
              <a:lnSpc>
                <a:spcPct val="150000"/>
              </a:lnSpc>
              <a:spcBef>
                <a:spcPts val="0"/>
              </a:spcBef>
              <a:spcAft>
                <a:spcPts val="0"/>
              </a:spcAft>
              <a:buClr>
                <a:srgbClr val="333333"/>
              </a:buClr>
              <a:buSzPts val="1800"/>
              <a:buFont typeface="Arial"/>
              <a:buChar char="●"/>
            </a:pPr>
            <a:r>
              <a:rPr lang="zh-CN">
                <a:solidFill>
                  <a:srgbClr val="333333"/>
                </a:solidFill>
                <a:latin typeface="Arial"/>
                <a:ea typeface="Arial"/>
                <a:cs typeface="Arial"/>
                <a:sym typeface="Arial"/>
              </a:rPr>
              <a:t>Workforce management</a:t>
            </a:r>
            <a:endParaRPr>
              <a:solidFill>
                <a:srgbClr val="333333"/>
              </a:solidFill>
              <a:latin typeface="Arial"/>
              <a:ea typeface="Arial"/>
              <a:cs typeface="Arial"/>
              <a:sym typeface="Arial"/>
            </a:endParaRPr>
          </a:p>
          <a:p>
            <a:pPr indent="-342900" lvl="0" marL="457200" rtl="0">
              <a:lnSpc>
                <a:spcPct val="150000"/>
              </a:lnSpc>
              <a:spcBef>
                <a:spcPts val="0"/>
              </a:spcBef>
              <a:spcAft>
                <a:spcPts val="0"/>
              </a:spcAft>
              <a:buClr>
                <a:srgbClr val="333333"/>
              </a:buClr>
              <a:buSzPts val="1800"/>
              <a:buFont typeface="Arial"/>
              <a:buChar char="●"/>
            </a:pPr>
            <a:r>
              <a:rPr lang="zh-CN">
                <a:solidFill>
                  <a:srgbClr val="333333"/>
                </a:solidFill>
                <a:latin typeface="Arial"/>
                <a:ea typeface="Arial"/>
                <a:cs typeface="Arial"/>
                <a:sym typeface="Arial"/>
              </a:rPr>
              <a:t>Health and safety</a:t>
            </a:r>
            <a:endParaRPr>
              <a:solidFill>
                <a:srgbClr val="333333"/>
              </a:solidFill>
              <a:latin typeface="Arial"/>
              <a:ea typeface="Arial"/>
              <a:cs typeface="Arial"/>
              <a:sym typeface="Arial"/>
            </a:endParaRPr>
          </a:p>
          <a:p>
            <a:pPr indent="-342900" lvl="0" marL="457200" rtl="0">
              <a:lnSpc>
                <a:spcPct val="150000"/>
              </a:lnSpc>
              <a:spcBef>
                <a:spcPts val="0"/>
              </a:spcBef>
              <a:spcAft>
                <a:spcPts val="0"/>
              </a:spcAft>
              <a:buClr>
                <a:srgbClr val="333333"/>
              </a:buClr>
              <a:buSzPts val="1800"/>
              <a:buFont typeface="Arial"/>
              <a:buChar char="●"/>
            </a:pPr>
            <a:r>
              <a:rPr lang="zh-CN">
                <a:solidFill>
                  <a:srgbClr val="333333"/>
                </a:solidFill>
                <a:latin typeface="Arial"/>
                <a:ea typeface="Arial"/>
                <a:cs typeface="Arial"/>
                <a:sym typeface="Arial"/>
              </a:rPr>
              <a:t>Scalable</a:t>
            </a:r>
            <a:endParaRPr>
              <a:solidFill>
                <a:srgbClr val="333333"/>
              </a:solidFill>
              <a:latin typeface="Arial"/>
              <a:ea typeface="Arial"/>
              <a:cs typeface="Arial"/>
              <a:sym typeface="Arial"/>
            </a:endParaRPr>
          </a:p>
          <a:p>
            <a:pPr indent="-342900" lvl="0" marL="457200" rtl="0">
              <a:lnSpc>
                <a:spcPct val="150000"/>
              </a:lnSpc>
              <a:spcBef>
                <a:spcPts val="0"/>
              </a:spcBef>
              <a:spcAft>
                <a:spcPts val="0"/>
              </a:spcAft>
              <a:buClr>
                <a:srgbClr val="333333"/>
              </a:buClr>
              <a:buSzPts val="1800"/>
              <a:buFont typeface="Arial"/>
              <a:buChar char="●"/>
            </a:pPr>
            <a:r>
              <a:rPr lang="zh-CN">
                <a:solidFill>
                  <a:srgbClr val="333333"/>
                </a:solidFill>
                <a:latin typeface="Arial"/>
                <a:ea typeface="Arial"/>
                <a:cs typeface="Arial"/>
                <a:sym typeface="Arial"/>
              </a:rPr>
              <a:t>Online grocery shopping</a:t>
            </a:r>
            <a:endParaRPr>
              <a:solidFill>
                <a:srgbClr val="333333"/>
              </a:solidFill>
              <a:latin typeface="Arial"/>
              <a:ea typeface="Arial"/>
              <a:cs typeface="Arial"/>
              <a:sym typeface="Arial"/>
            </a:endParaRPr>
          </a:p>
          <a:p>
            <a:pPr indent="0" lvl="0" marL="0" rtl="0">
              <a:lnSpc>
                <a:spcPct val="150000"/>
              </a:lnSpc>
              <a:spcBef>
                <a:spcPts val="1500"/>
              </a:spcBef>
              <a:spcAft>
                <a:spcPts val="0"/>
              </a:spcAft>
              <a:buNone/>
            </a:pPr>
            <a:r>
              <a:t/>
            </a:r>
            <a:endParaRPr>
              <a:solidFill>
                <a:srgbClr val="333333"/>
              </a:solidFill>
              <a:latin typeface="Arial"/>
              <a:ea typeface="Arial"/>
              <a:cs typeface="Arial"/>
              <a:sym typeface="Arial"/>
            </a:endParaRPr>
          </a:p>
          <a:p>
            <a:pPr indent="0" lvl="0" marL="0">
              <a:spcBef>
                <a:spcPts val="1500"/>
              </a:spcBef>
              <a:spcAft>
                <a:spcPts val="1600"/>
              </a:spcAft>
              <a:buNone/>
            </a:pPr>
            <a:r>
              <a:t/>
            </a:r>
            <a:endParaRPr/>
          </a:p>
        </p:txBody>
      </p:sp>
      <p:pic>
        <p:nvPicPr>
          <p:cNvPr id="97" name="Shape 97"/>
          <p:cNvPicPr preferRelativeResize="0"/>
          <p:nvPr/>
        </p:nvPicPr>
        <p:blipFill>
          <a:blip r:embed="rId3">
            <a:alphaModFix/>
          </a:blip>
          <a:stretch>
            <a:fillRect/>
          </a:stretch>
        </p:blipFill>
        <p:spPr>
          <a:xfrm>
            <a:off x="5957875" y="1705379"/>
            <a:ext cx="2973825" cy="1089600"/>
          </a:xfrm>
          <a:prstGeom prst="rect">
            <a:avLst/>
          </a:prstGeom>
          <a:noFill/>
          <a:ln>
            <a:noFill/>
          </a:ln>
        </p:spPr>
      </p:pic>
      <p:pic>
        <p:nvPicPr>
          <p:cNvPr id="98" name="Shape 98"/>
          <p:cNvPicPr preferRelativeResize="0"/>
          <p:nvPr/>
        </p:nvPicPr>
        <p:blipFill>
          <a:blip r:embed="rId4">
            <a:alphaModFix/>
          </a:blip>
          <a:stretch>
            <a:fillRect/>
          </a:stretch>
        </p:blipFill>
        <p:spPr>
          <a:xfrm>
            <a:off x="6192325" y="2842273"/>
            <a:ext cx="2821551" cy="1032225"/>
          </a:xfrm>
          <a:prstGeom prst="rect">
            <a:avLst/>
          </a:prstGeom>
          <a:noFill/>
          <a:ln>
            <a:noFill/>
          </a:ln>
        </p:spPr>
      </p:pic>
      <p:pic>
        <p:nvPicPr>
          <p:cNvPr id="99" name="Shape 99"/>
          <p:cNvPicPr preferRelativeResize="0"/>
          <p:nvPr/>
        </p:nvPicPr>
        <p:blipFill>
          <a:blip r:embed="rId5">
            <a:alphaModFix/>
          </a:blip>
          <a:stretch>
            <a:fillRect/>
          </a:stretch>
        </p:blipFill>
        <p:spPr>
          <a:xfrm>
            <a:off x="6092300" y="885125"/>
            <a:ext cx="2740001" cy="1957150"/>
          </a:xfrm>
          <a:prstGeom prst="rect">
            <a:avLst/>
          </a:prstGeom>
          <a:noFill/>
          <a:ln>
            <a:noFill/>
          </a:ln>
        </p:spPr>
      </p:pic>
      <p:pic>
        <p:nvPicPr>
          <p:cNvPr id="100" name="Shape 100"/>
          <p:cNvPicPr preferRelativeResize="0"/>
          <p:nvPr/>
        </p:nvPicPr>
        <p:blipFill>
          <a:blip r:embed="rId6">
            <a:alphaModFix/>
          </a:blip>
          <a:stretch>
            <a:fillRect/>
          </a:stretch>
        </p:blipFill>
        <p:spPr>
          <a:xfrm>
            <a:off x="4981200" y="2794975"/>
            <a:ext cx="4053500" cy="2261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Shape 10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Study Question</a:t>
            </a:r>
            <a:endParaRPr/>
          </a:p>
        </p:txBody>
      </p:sp>
      <p:sp>
        <p:nvSpPr>
          <p:cNvPr id="106" name="Shape 106"/>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zh-CN"/>
              <a:t>What are the job opportunities that can be </a:t>
            </a:r>
            <a:r>
              <a:rPr lang="zh-CN"/>
              <a:t>affected</a:t>
            </a:r>
            <a:r>
              <a:rPr lang="zh-CN"/>
              <a:t> </a:t>
            </a:r>
            <a:r>
              <a:rPr lang="zh-CN"/>
              <a:t>by</a:t>
            </a:r>
            <a:r>
              <a:rPr lang="zh-CN"/>
              <a:t> </a:t>
            </a:r>
            <a:r>
              <a:rPr lang="zh-CN"/>
              <a:t>the Automation Trend</a:t>
            </a:r>
            <a:r>
              <a:rPr lang="zh-CN"/>
              <a:t>?(positive and negative).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Shape 11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zh-CN"/>
              <a:t>Thank you! </a:t>
            </a:r>
            <a:endParaRPr/>
          </a:p>
        </p:txBody>
      </p:sp>
      <p:sp>
        <p:nvSpPr>
          <p:cNvPr id="112" name="Shape 112"/>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